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4"/>
  </p:notesMasterIdLst>
  <p:sldIdLst>
    <p:sldId id="322" r:id="rId6"/>
    <p:sldId id="341" r:id="rId7"/>
    <p:sldId id="338" r:id="rId8"/>
    <p:sldId id="331" r:id="rId9"/>
    <p:sldId id="325" r:id="rId10"/>
    <p:sldId id="326" r:id="rId11"/>
    <p:sldId id="334" r:id="rId12"/>
    <p:sldId id="340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C0F"/>
    <a:srgbClr val="00459B"/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8"/>
    <p:restoredTop sz="78814" autoAdjust="0"/>
  </p:normalViewPr>
  <p:slideViewPr>
    <p:cSldViewPr snapToGrid="0">
      <p:cViewPr varScale="1">
        <p:scale>
          <a:sx n="100" d="100"/>
          <a:sy n="100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řínek Michal" userId="71a6d7f5-6749-40c7-80f8-251ba88414a9" providerId="ADAL" clId="{772C8BB4-033A-4C31-B894-1B4BAB729B5C}"/>
    <pc:docChg chg="custSel modSld">
      <pc:chgData name="Kořínek Michal" userId="71a6d7f5-6749-40c7-80f8-251ba88414a9" providerId="ADAL" clId="{772C8BB4-033A-4C31-B894-1B4BAB729B5C}" dt="2026-10-15T11:58:03.899" v="6" actId="478"/>
      <pc:docMkLst>
        <pc:docMk/>
      </pc:docMkLst>
      <pc:sldChg chg="delSp mod">
        <pc:chgData name="Kořínek Michal" userId="71a6d7f5-6749-40c7-80f8-251ba88414a9" providerId="ADAL" clId="{772C8BB4-033A-4C31-B894-1B4BAB729B5C}" dt="2026-10-15T11:57:55.545" v="3" actId="478"/>
        <pc:sldMkLst>
          <pc:docMk/>
          <pc:sldMk cId="2690656801" sldId="325"/>
        </pc:sldMkLst>
        <pc:spChg chg="del">
          <ac:chgData name="Kořínek Michal" userId="71a6d7f5-6749-40c7-80f8-251ba88414a9" providerId="ADAL" clId="{772C8BB4-033A-4C31-B894-1B4BAB729B5C}" dt="2026-10-15T11:57:55.545" v="3" actId="478"/>
          <ac:spMkLst>
            <pc:docMk/>
            <pc:sldMk cId="2690656801" sldId="325"/>
            <ac:spMk id="5" creationId="{14569D7C-973E-BA1D-A57E-F04F05F6495B}"/>
          </ac:spMkLst>
        </pc:spChg>
      </pc:sldChg>
      <pc:sldChg chg="delSp mod">
        <pc:chgData name="Kořínek Michal" userId="71a6d7f5-6749-40c7-80f8-251ba88414a9" providerId="ADAL" clId="{772C8BB4-033A-4C31-B894-1B4BAB729B5C}" dt="2026-10-15T11:57:58.084" v="4" actId="478"/>
        <pc:sldMkLst>
          <pc:docMk/>
          <pc:sldMk cId="1255081230" sldId="326"/>
        </pc:sldMkLst>
        <pc:spChg chg="del">
          <ac:chgData name="Kořínek Michal" userId="71a6d7f5-6749-40c7-80f8-251ba88414a9" providerId="ADAL" clId="{772C8BB4-033A-4C31-B894-1B4BAB729B5C}" dt="2026-10-15T11:57:58.084" v="4" actId="478"/>
          <ac:spMkLst>
            <pc:docMk/>
            <pc:sldMk cId="1255081230" sldId="326"/>
            <ac:spMk id="7" creationId="{949EAF48-1051-BF56-2634-111FD2C0DD6E}"/>
          </ac:spMkLst>
        </pc:spChg>
      </pc:sldChg>
      <pc:sldChg chg="delSp mod">
        <pc:chgData name="Kořínek Michal" userId="71a6d7f5-6749-40c7-80f8-251ba88414a9" providerId="ADAL" clId="{772C8BB4-033A-4C31-B894-1B4BAB729B5C}" dt="2026-10-15T11:57:52.255" v="2" actId="478"/>
        <pc:sldMkLst>
          <pc:docMk/>
          <pc:sldMk cId="3325955110" sldId="331"/>
        </pc:sldMkLst>
        <pc:spChg chg="del">
          <ac:chgData name="Kořínek Michal" userId="71a6d7f5-6749-40c7-80f8-251ba88414a9" providerId="ADAL" clId="{772C8BB4-033A-4C31-B894-1B4BAB729B5C}" dt="2026-10-15T11:57:52.255" v="2" actId="478"/>
          <ac:spMkLst>
            <pc:docMk/>
            <pc:sldMk cId="3325955110" sldId="331"/>
            <ac:spMk id="5" creationId="{0F90A923-79C8-67B8-4825-6661044BE1A2}"/>
          </ac:spMkLst>
        </pc:spChg>
      </pc:sldChg>
      <pc:sldChg chg="delSp mod">
        <pc:chgData name="Kořínek Michal" userId="71a6d7f5-6749-40c7-80f8-251ba88414a9" providerId="ADAL" clId="{772C8BB4-033A-4C31-B894-1B4BAB729B5C}" dt="2026-10-15T11:58:00.259" v="5" actId="478"/>
        <pc:sldMkLst>
          <pc:docMk/>
          <pc:sldMk cId="3908945218" sldId="334"/>
        </pc:sldMkLst>
        <pc:spChg chg="del">
          <ac:chgData name="Kořínek Michal" userId="71a6d7f5-6749-40c7-80f8-251ba88414a9" providerId="ADAL" clId="{772C8BB4-033A-4C31-B894-1B4BAB729B5C}" dt="2026-10-15T11:58:00.259" v="5" actId="478"/>
          <ac:spMkLst>
            <pc:docMk/>
            <pc:sldMk cId="3908945218" sldId="334"/>
            <ac:spMk id="5" creationId="{2A2CAE1B-3078-4FF9-3B25-3A3673178B91}"/>
          </ac:spMkLst>
        </pc:spChg>
      </pc:sldChg>
      <pc:sldChg chg="delSp mod">
        <pc:chgData name="Kořínek Michal" userId="71a6d7f5-6749-40c7-80f8-251ba88414a9" providerId="ADAL" clId="{772C8BB4-033A-4C31-B894-1B4BAB729B5C}" dt="2026-10-15T11:57:50.808" v="1" actId="478"/>
        <pc:sldMkLst>
          <pc:docMk/>
          <pc:sldMk cId="1883288923" sldId="338"/>
        </pc:sldMkLst>
        <pc:spChg chg="del">
          <ac:chgData name="Kořínek Michal" userId="71a6d7f5-6749-40c7-80f8-251ba88414a9" providerId="ADAL" clId="{772C8BB4-033A-4C31-B894-1B4BAB729B5C}" dt="2026-10-15T11:57:50.808" v="1" actId="478"/>
          <ac:spMkLst>
            <pc:docMk/>
            <pc:sldMk cId="1883288923" sldId="338"/>
            <ac:spMk id="3" creationId="{51933E23-9D7B-CE01-A70A-BCF2FC707D58}"/>
          </ac:spMkLst>
        </pc:spChg>
      </pc:sldChg>
      <pc:sldChg chg="delSp mod">
        <pc:chgData name="Kořínek Michal" userId="71a6d7f5-6749-40c7-80f8-251ba88414a9" providerId="ADAL" clId="{772C8BB4-033A-4C31-B894-1B4BAB729B5C}" dt="2026-10-15T11:58:03.899" v="6" actId="478"/>
        <pc:sldMkLst>
          <pc:docMk/>
          <pc:sldMk cId="3244626386" sldId="340"/>
        </pc:sldMkLst>
        <pc:spChg chg="del">
          <ac:chgData name="Kořínek Michal" userId="71a6d7f5-6749-40c7-80f8-251ba88414a9" providerId="ADAL" clId="{772C8BB4-033A-4C31-B894-1B4BAB729B5C}" dt="2026-10-15T11:58:03.899" v="6" actId="478"/>
          <ac:spMkLst>
            <pc:docMk/>
            <pc:sldMk cId="3244626386" sldId="340"/>
            <ac:spMk id="3" creationId="{4565D0EE-EDBB-DCE4-E628-7802642AFFA1}"/>
          </ac:spMkLst>
        </pc:spChg>
      </pc:sldChg>
      <pc:sldChg chg="delSp mod">
        <pc:chgData name="Kořínek Michal" userId="71a6d7f5-6749-40c7-80f8-251ba88414a9" providerId="ADAL" clId="{772C8BB4-033A-4C31-B894-1B4BAB729B5C}" dt="2026-10-15T11:57:48.709" v="0" actId="478"/>
        <pc:sldMkLst>
          <pc:docMk/>
          <pc:sldMk cId="2786502968" sldId="341"/>
        </pc:sldMkLst>
        <pc:spChg chg="del">
          <ac:chgData name="Kořínek Michal" userId="71a6d7f5-6749-40c7-80f8-251ba88414a9" providerId="ADAL" clId="{772C8BB4-033A-4C31-B894-1B4BAB729B5C}" dt="2026-10-15T11:57:48.709" v="0" actId="478"/>
          <ac:spMkLst>
            <pc:docMk/>
            <pc:sldMk cId="2786502968" sldId="341"/>
            <ac:spMk id="5" creationId="{1377298B-5021-F3A3-3A86-B2AF1D3E78E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15.10.2026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344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1D541-2947-242A-6968-03D6DBC22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049AE9B-B027-B98D-D9A9-2A7E12C61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CFD0F9D-CB5B-585F-F044-52987C668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E667B5A-F245-EF1E-35F7-C5414AD73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389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4DD10-1737-8390-B853-384BF8318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2BB8E3F-F1AF-7A80-CC04-1D0655FE1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829AA9C-6F9E-99D9-EF04-DB3A7044A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6ABD68-1788-7FC0-7231-55C652226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688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9082C-DD3B-78FD-7E94-380DBE6D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E8DD23F-BA33-3D11-0421-583FC6547B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C8BFB2E-6B56-8ECE-08AA-EBDBEC072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262EA7-367E-A635-8D92-5C8829268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4840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961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288C4D31-3818-C91C-120D-4CB29985D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000" y="648000"/>
            <a:ext cx="3363081" cy="15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A60389E6-721D-E56F-59B1-B75533A6F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000" y="648000"/>
            <a:ext cx="3363081" cy="15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26021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46919"/>
          </a:xfrm>
        </p:spPr>
        <p:txBody>
          <a:bodyPr numCol="1" spcCol="360000">
            <a:no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15521"/>
          </a:xfr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4476000" cy="3797036"/>
          </a:xfr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BC76-6064-4C91-922D-ADD0F27134F0}" type="datetimeFigureOut">
              <a:rPr lang="cs-CZ" smtClean="0"/>
              <a:t>15.10.2026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DA6-D629-44E6-B234-A73E9F4FF4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9557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1000"/>
              </a:spcAft>
              <a:defRPr sz="1800"/>
            </a:lvl2pPr>
            <a:lvl3pPr marL="720000" indent="-216000">
              <a:spcAft>
                <a:spcPts val="1000"/>
              </a:spcAft>
              <a:defRPr>
                <a:solidFill>
                  <a:schemeClr val="accent2"/>
                </a:solidFill>
              </a:defRPr>
            </a:lvl3pPr>
            <a:lvl4pPr marL="936000" indent="-216000">
              <a:spcAft>
                <a:spcPts val="1000"/>
              </a:spcAft>
              <a:defRPr/>
            </a:lvl4pPr>
            <a:lvl5pPr marL="1152000" indent="-216000">
              <a:spcAft>
                <a:spcPts val="10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2FF7CBB7-2684-AEF3-43DA-0DB859C7A167}"/>
              </a:ext>
            </a:extLst>
          </p:cNvPr>
          <p:cNvSpPr txBox="1">
            <a:spLocks/>
          </p:cNvSpPr>
          <p:nvPr userDrawn="1"/>
        </p:nvSpPr>
        <p:spPr>
          <a:xfrm>
            <a:off x="8755200" y="6299999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99FB9CB0-8EA3-01AC-FB39-6FF9BB988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63B8EDC-7F1F-3C09-E76A-D5B19D3D5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000" y="648000"/>
            <a:ext cx="3366847" cy="15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B90272BE-40A8-FF09-B72B-2D0BA2A4E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000" y="648000"/>
            <a:ext cx="3366847" cy="15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2" spcCol="360000"/>
          <a:lstStyle>
            <a:lvl1pPr marL="288000" indent="-288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 sz="2000"/>
            </a:lvl1pPr>
            <a:lvl2pPr marL="288000" indent="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 sz="1800"/>
            </a:lvl2pPr>
            <a:lvl3pPr marL="720000"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3pPr>
            <a:lvl4pPr marL="936000"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4pPr>
            <a:lvl5pPr indent="-216000">
              <a:lnSpc>
                <a:spcPct val="100000"/>
              </a:lnSpc>
              <a:spcAft>
                <a:spcPts val="1000"/>
              </a:spcAft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29AA0D-CF34-BC71-D755-A3EF9518E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A3BF2C15-AEA8-2264-74F7-F2E9AAF7E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260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E53769A8-9914-3175-0C93-1C2E0CEDE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46919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06EC4406-60D3-5F37-A153-FE9E5F864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155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8F94DB2D-C66C-F418-33F6-2C8235220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4476000" cy="3797036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0000" indent="-360000">
              <a:lnSpc>
                <a:spcPct val="100000"/>
              </a:lnSpc>
              <a:spcAft>
                <a:spcPts val="1000"/>
              </a:spcAft>
              <a:buSzPct val="90000"/>
              <a:buFont typeface="Wingdings" pitchFamily="2" charset="2"/>
              <a:buChar char="§"/>
              <a:tabLst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1E682E09-FC7A-D4C4-6785-8AED86E0D24A}"/>
              </a:ext>
            </a:extLst>
          </p:cNvPr>
          <p:cNvSpPr txBox="1">
            <a:spLocks/>
          </p:cNvSpPr>
          <p:nvPr userDrawn="1"/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4323523" cy="3960537"/>
          </a:xfrm>
          <a:prstGeom prst="rect">
            <a:avLst/>
          </a:prstGeo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0000"/>
            <a:ext cx="4323523" cy="3960537"/>
          </a:xfrm>
          <a:prstGeom prst="rect">
            <a:avLst/>
          </a:prstGeo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F6457084-AF95-6034-8056-24044E7AE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slido.com #2543 336</a:t>
            </a:r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0000"/>
            <a:ext cx="3375982" cy="396053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ADFA6B98-B250-2324-BF1B-29E732D25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slido.com #2543 336</a:t>
            </a:r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08D7F3E6-B440-DE73-9019-BAB89A9E4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slido.com #2543 336</a:t>
            </a:r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19" r:id="rId27"/>
    <p:sldLayoutId id="2147483721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cs-CZ" sz="2000" kern="1200" dirty="0" err="1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cs-CZ" sz="20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r>
              <a:rPr lang="cs-CZ" dirty="0"/>
              <a:t>Metodika spisové rozluky – shrnutí 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131F65-3A82-DFF0-E99A-6E04CBE1E18B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latin typeface="Arial"/>
                <a:cs typeface="Arial"/>
              </a:rPr>
              <a:t>Praha, 15. října 2026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2A4A0-1759-5F8D-4793-32B1DDB27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F79B3E-0828-30CB-E571-4A6B00A078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39750" indent="-539750">
              <a:buNone/>
            </a:pPr>
            <a:r>
              <a:rPr lang="cs-CZ" b="1" dirty="0"/>
              <a:t>(1)</a:t>
            </a:r>
            <a:r>
              <a:rPr lang="cs-CZ" dirty="0"/>
              <a:t>	Při zrušení určeného původce se provádí spisová rozluka. Před jejím zahájením zpracuje rušený určený původce plán provádění spisové rozluky včetně časového rozvrhu, který zašle příslušnému archivu.</a:t>
            </a:r>
          </a:p>
          <a:p>
            <a:pPr marL="539750" indent="-539750">
              <a:buNone/>
            </a:pPr>
            <a:r>
              <a:rPr lang="cs-CZ" b="1" dirty="0"/>
              <a:t>(2)</a:t>
            </a:r>
            <a:r>
              <a:rPr lang="cs-CZ" dirty="0"/>
              <a:t>	Spisovou rozluku připravuje a provádí před datem svého zrušení rušený určený původce, dokončuje ji právní nástupce rušeného určeného původce, a není-li ho, zakladatel, zřizovatel nebo likvidátor.</a:t>
            </a:r>
          </a:p>
          <a:p>
            <a:pPr marL="539750" indent="-539750">
              <a:buNone/>
            </a:pPr>
            <a:r>
              <a:rPr lang="cs-CZ" dirty="0"/>
              <a:t>…</a:t>
            </a:r>
          </a:p>
          <a:p>
            <a:pPr marL="539750" indent="-539750">
              <a:buNone/>
            </a:pPr>
            <a:r>
              <a:rPr lang="cs-CZ" b="1" dirty="0"/>
              <a:t>(7)</a:t>
            </a:r>
            <a:r>
              <a:rPr lang="cs-CZ" dirty="0"/>
              <a:t>	</a:t>
            </a:r>
            <a:r>
              <a:rPr lang="cs-CZ" dirty="0">
                <a:solidFill>
                  <a:srgbClr val="D70C0F"/>
                </a:solidFill>
              </a:rPr>
              <a:t>Ustanovení odstavců 1 až 6 se pro zrušení organizačních součástí </a:t>
            </a:r>
            <a:r>
              <a:rPr lang="cs-CZ" dirty="0"/>
              <a:t>určených původců, při změně působnosti určených původců nebo jejich organizačních součástí a při změně vlastníka nebo držitele dokumentu </a:t>
            </a:r>
            <a:r>
              <a:rPr lang="cs-CZ" dirty="0">
                <a:solidFill>
                  <a:srgbClr val="D70C0F"/>
                </a:solidFill>
              </a:rPr>
              <a:t>použijí přiměřeně</a:t>
            </a:r>
            <a:r>
              <a:rPr lang="cs-CZ" dirty="0"/>
              <a:t>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6445176-B2C7-033C-E2E0-75D6472E5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Spisová rozluka (§ 68a ArchZ)</a:t>
            </a:r>
          </a:p>
        </p:txBody>
      </p:sp>
    </p:spTree>
    <p:extLst>
      <p:ext uri="{BB962C8B-B14F-4D97-AF65-F5344CB8AC3E}">
        <p14:creationId xmlns:p14="http://schemas.microsoft.com/office/powerpoint/2010/main" val="278650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063DFECD-E563-B043-38C9-ABE8ABDC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Zásady provádění spisové rozluky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1604907-377B-BA20-040D-17DB60D55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1837554"/>
            <a:ext cx="4476000" cy="3926021"/>
          </a:xfrm>
        </p:spPr>
        <p:txBody>
          <a:bodyPr/>
          <a:lstStyle/>
          <a:p>
            <a:pPr marL="717550" indent="-717550" fontAlgn="t"/>
            <a:r>
              <a:rPr lang="cs-CZ" sz="2400" dirty="0"/>
              <a:t>Z1	</a:t>
            </a:r>
            <a:r>
              <a:rPr lang="cs-CZ" sz="2400" dirty="0">
                <a:solidFill>
                  <a:srgbClr val="D70C0F"/>
                </a:solidFill>
              </a:rPr>
              <a:t>Kontinuita výkonu působnosti</a:t>
            </a:r>
          </a:p>
          <a:p>
            <a:pPr marL="717550" indent="-717550" fontAlgn="t"/>
            <a:r>
              <a:rPr lang="cs-CZ" sz="2400" dirty="0"/>
              <a:t>Z2	</a:t>
            </a:r>
            <a:r>
              <a:rPr lang="cs-CZ" sz="2400" dirty="0">
                <a:solidFill>
                  <a:srgbClr val="D70C0F"/>
                </a:solidFill>
              </a:rPr>
              <a:t>Úplnost a celistvost spisu</a:t>
            </a:r>
          </a:p>
          <a:p>
            <a:pPr marL="717550" indent="-717550" fontAlgn="t"/>
            <a:r>
              <a:rPr lang="cs-CZ" sz="2400" dirty="0"/>
              <a:t>Z3	Skartační řízení před rozlukou</a:t>
            </a:r>
          </a:p>
          <a:p>
            <a:pPr marL="717550" indent="-717550" fontAlgn="t"/>
            <a:r>
              <a:rPr lang="cs-CZ" sz="2400" dirty="0"/>
              <a:t>Z4	Přenos prostředky eSSL</a:t>
            </a:r>
          </a:p>
          <a:p>
            <a:pPr marL="717550" indent="-717550" fontAlgn="t"/>
            <a:r>
              <a:rPr lang="cs-CZ" sz="2400" dirty="0"/>
              <a:t>Z5	</a:t>
            </a:r>
            <a:r>
              <a:rPr lang="cs-CZ" sz="2400" dirty="0">
                <a:solidFill>
                  <a:srgbClr val="D70C0F"/>
                </a:solidFill>
              </a:rPr>
              <a:t>Spisový materiál následuje agendu</a:t>
            </a:r>
          </a:p>
          <a:p>
            <a:pPr marL="717550" indent="-717550" fontAlgn="t"/>
            <a:r>
              <a:rPr lang="cs-CZ" sz="2400" dirty="0"/>
              <a:t>Z6	Minimalizace a oprávněnost předání</a:t>
            </a:r>
            <a:endParaRPr lang="cs-CZ" sz="2400" dirty="0">
              <a:solidFill>
                <a:srgbClr val="D70C0F"/>
              </a:solidFill>
            </a:endParaRPr>
          </a:p>
          <a:p>
            <a:endParaRPr lang="cs-CZ" sz="2400" dirty="0"/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AEF82561-02AB-68DD-59BD-0300D0F501D7}"/>
              </a:ext>
            </a:extLst>
          </p:cNvPr>
          <p:cNvSpPr txBox="1">
            <a:spLocks/>
          </p:cNvSpPr>
          <p:nvPr/>
        </p:nvSpPr>
        <p:spPr>
          <a:xfrm>
            <a:off x="6883425" y="1837553"/>
            <a:ext cx="4476000" cy="3926021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36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717550" fontAlgn="t"/>
            <a:r>
              <a:rPr lang="cs-CZ" sz="2400" dirty="0"/>
              <a:t>Z7	Protokolace a auditovatelnost</a:t>
            </a:r>
          </a:p>
          <a:p>
            <a:pPr marL="717550" indent="-717550" fontAlgn="t"/>
            <a:r>
              <a:rPr lang="cs-CZ" sz="2400" dirty="0"/>
              <a:t>Z8	</a:t>
            </a:r>
            <a:r>
              <a:rPr lang="cs-CZ" sz="2400" dirty="0">
                <a:solidFill>
                  <a:srgbClr val="D70C0F"/>
                </a:solidFill>
              </a:rPr>
              <a:t>Realistický režim pro nekonformní stav</a:t>
            </a:r>
          </a:p>
          <a:p>
            <a:pPr marL="717550" indent="-717550" fontAlgn="t"/>
            <a:r>
              <a:rPr lang="cs-CZ" sz="2400" dirty="0"/>
              <a:t>Z9	Jednotnost a centrální koordinace</a:t>
            </a:r>
          </a:p>
          <a:p>
            <a:pPr marL="717550" indent="-717550" fontAlgn="t"/>
            <a:r>
              <a:rPr lang="cs-CZ" sz="2400" dirty="0"/>
              <a:t>Z10	Bezpečnost a ochrana osobních údajů</a:t>
            </a:r>
          </a:p>
        </p:txBody>
      </p:sp>
    </p:spTree>
    <p:extLst>
      <p:ext uri="{BB962C8B-B14F-4D97-AF65-F5344CB8AC3E}">
        <p14:creationId xmlns:p14="http://schemas.microsoft.com/office/powerpoint/2010/main" val="188328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8B23C-79C3-90B9-246A-A41497046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31B04C-DCE3-C0DB-8255-F16AD7ED9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Spisová rozluka – rozsah spisového materiálu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DEEE4F-8A66-0F4E-4F0A-AE36E6CE9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400" dirty="0"/>
              <a:t>Identifikace všech spisů a dokumentů dotčených spisovou rozlukou, rozdělení na tři základní části: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Spisy a dokumenty, které byly vyřízeny / uzavřeny a kterým </a:t>
            </a:r>
            <a:r>
              <a:rPr lang="cs-CZ" dirty="0">
                <a:solidFill>
                  <a:srgbClr val="C00000"/>
                </a:solidFill>
              </a:rPr>
              <a:t>uplynula skartační lhůta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Spisy a dokumenty, které byly vyřízeny / uzavřeny, ale kterým </a:t>
            </a:r>
            <a:r>
              <a:rPr lang="cs-CZ" dirty="0">
                <a:solidFill>
                  <a:srgbClr val="C00000"/>
                </a:solidFill>
              </a:rPr>
              <a:t>skartační lhůta dosud neuplynula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solidFill>
                  <a:srgbClr val="C00000"/>
                </a:solidFill>
              </a:rPr>
              <a:t>Nevyřízené spisy a dokumenty</a:t>
            </a:r>
          </a:p>
          <a:p>
            <a:pPr marL="457200" indent="-457200">
              <a:buFont typeface="+mj-lt"/>
              <a:buAutoNum type="arabicPeriod"/>
            </a:pPr>
            <a:endParaRPr lang="cs-CZ" sz="1800" dirty="0"/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BE0E9711-B035-7394-79F9-AA3520A71613}"/>
              </a:ext>
            </a:extLst>
          </p:cNvPr>
          <p:cNvSpPr txBox="1">
            <a:spLocks/>
          </p:cNvSpPr>
          <p:nvPr/>
        </p:nvSpPr>
        <p:spPr>
          <a:xfrm>
            <a:off x="6468225" y="2160000"/>
            <a:ext cx="4476000" cy="3797036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36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cs-CZ" sz="2400" dirty="0"/>
              <a:t>Specifické aspekty spisové rozluky stavebních úřadů:</a:t>
            </a:r>
          </a:p>
          <a:p>
            <a:pPr marL="0" indent="0">
              <a:buNone/>
            </a:pPr>
            <a:r>
              <a:rPr lang="cs-CZ" sz="1800" dirty="0"/>
              <a:t>Archivy a sídla stavebních úřadů se na žádost Úřadu ponechají na stávajících místech a budou využívány k výkonu působnosti podle tohoto zákona až 5 let od účinnosti tohoto zákona </a:t>
            </a:r>
          </a:p>
          <a:p>
            <a:pPr marL="0" indent="0">
              <a:buNone/>
            </a:pPr>
            <a:r>
              <a:rPr lang="cs-CZ" sz="1800" dirty="0"/>
              <a:t>(Čl. II Přechodná ustanovení novely stavebního zákona)</a:t>
            </a:r>
            <a:endParaRPr lang="en-US" sz="1800" dirty="0"/>
          </a:p>
          <a:p>
            <a:pPr marL="541338" indent="-541338"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32595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89E14-E3F9-C709-C183-732FF4338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AABB00-E742-0147-1D46-FD1E8226DF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>
                <a:solidFill>
                  <a:srgbClr val="D70C0F"/>
                </a:solidFill>
              </a:rPr>
              <a:t>Evidenční pomůcky</a:t>
            </a:r>
            <a:br>
              <a:rPr lang="cs-CZ" dirty="0"/>
            </a:br>
            <a:r>
              <a:rPr lang="cs-CZ" sz="1800" dirty="0"/>
              <a:t>(systém, verze aktuální / v době přenosu, atestace, ISSD/SED mimo eSSL, rozhraní dle NSESSS, apod.)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solidFill>
                  <a:srgbClr val="D70C0F"/>
                </a:solidFill>
              </a:rPr>
              <a:t>Věcné skupiny a spisy  k přenosu</a:t>
            </a:r>
            <a:br>
              <a:rPr lang="cs-CZ" dirty="0"/>
            </a:br>
            <a:r>
              <a:rPr lang="cs-CZ" sz="1800" dirty="0"/>
              <a:t>(příp. jiný způsob definice rozsahu přenosu)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solidFill>
                  <a:srgbClr val="D70C0F"/>
                </a:solidFill>
              </a:rPr>
              <a:t>Rozsahu předávaného spisového materiálu</a:t>
            </a:r>
            <a:r>
              <a:rPr lang="cs-CZ" dirty="0"/>
              <a:t> </a:t>
            </a:r>
            <a:r>
              <a:rPr lang="cs-CZ" sz="1800" dirty="0"/>
              <a:t>(v členění podle formy (A/D))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solidFill>
                  <a:srgbClr val="D70C0F"/>
                </a:solidFill>
              </a:rPr>
              <a:t>Technické předpoklady pro přenos</a:t>
            </a:r>
          </a:p>
          <a:p>
            <a:pPr marL="1176337" lvl="1" indent="-457200">
              <a:buFont typeface="+mj-lt"/>
              <a:buAutoNum type="alphaLcParenR"/>
            </a:pPr>
            <a:r>
              <a:rPr lang="cs-CZ" sz="1600" dirty="0"/>
              <a:t>Příprava datových struktur a funkcí </a:t>
            </a:r>
            <a:r>
              <a:rPr lang="cs-CZ" sz="1600" dirty="0" err="1"/>
              <a:t>eSSL</a:t>
            </a:r>
            <a:r>
              <a:rPr lang="cs-CZ" sz="1600" dirty="0"/>
              <a:t> /  ISSD na předání </a:t>
            </a:r>
            <a:br>
              <a:rPr lang="cs-CZ" sz="1600" dirty="0"/>
            </a:br>
            <a:r>
              <a:rPr lang="cs-CZ" sz="1600" dirty="0"/>
              <a:t>(Příloha č. 7 NSESSS dle VMV </a:t>
            </a:r>
            <a:r>
              <a:rPr lang="cs-CZ" sz="1600" dirty="0" err="1"/>
              <a:t>čá</a:t>
            </a:r>
            <a:r>
              <a:rPr lang="cs-CZ" sz="1600" dirty="0"/>
              <a:t> 85/2024 / atestovaná </a:t>
            </a:r>
            <a:r>
              <a:rPr lang="cs-CZ" sz="1600" dirty="0" err="1"/>
              <a:t>eSSL</a:t>
            </a:r>
            <a:r>
              <a:rPr lang="cs-CZ" sz="1600" dirty="0"/>
              <a:t>)</a:t>
            </a:r>
          </a:p>
          <a:p>
            <a:pPr marL="1176337" lvl="1" indent="-457200">
              <a:buFont typeface="+mj-lt"/>
              <a:buAutoNum type="alphaLcParenR"/>
            </a:pPr>
            <a:r>
              <a:rPr lang="cs-CZ" sz="1600" dirty="0"/>
              <a:t>Označování ukládacích jednotek na spisovně pro účely přenosu</a:t>
            </a:r>
          </a:p>
          <a:p>
            <a:pPr marL="1176337" lvl="1" indent="-457200">
              <a:buFont typeface="+mj-lt"/>
              <a:buAutoNum type="alphaLcParenR"/>
            </a:pPr>
            <a:r>
              <a:rPr lang="cs-CZ" sz="1600" dirty="0"/>
              <a:t>Označování analogových částí spisů pro účely přenosu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905579-D2A0-A3CC-3320-11D2E44A7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Spisová rozluka – praktické dopady</a:t>
            </a:r>
          </a:p>
        </p:txBody>
      </p:sp>
    </p:spTree>
    <p:extLst>
      <p:ext uri="{BB962C8B-B14F-4D97-AF65-F5344CB8AC3E}">
        <p14:creationId xmlns:p14="http://schemas.microsoft.com/office/powerpoint/2010/main" val="2690656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21878-9E24-4C2A-D4D4-658963916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895AEF-7B3A-03BE-CEAA-E0F922DBE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Fáze spisové rozluky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9430C93-A2F4-51FC-10E3-DCF36EBD5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F5A12E-3DFE-4C3E-9036-7893F29C52C1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4AA563C-0C2A-671D-D603-AA28E8BF7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2160000"/>
            <a:ext cx="4443046" cy="3946919"/>
          </a:xfrm>
        </p:spPr>
        <p:txBody>
          <a:bodyPr/>
          <a:lstStyle/>
          <a:p>
            <a:pPr marL="903288" indent="-903288">
              <a:buNone/>
            </a:pPr>
            <a:r>
              <a:rPr lang="cs-CZ" sz="1800" dirty="0"/>
              <a:t>Fáze F1	Identifikace a inventarizace</a:t>
            </a:r>
          </a:p>
          <a:p>
            <a:pPr marL="903288" indent="-903288">
              <a:buNone/>
            </a:pPr>
            <a:r>
              <a:rPr lang="cs-CZ" sz="1800" dirty="0"/>
              <a:t>Fáze F2	</a:t>
            </a:r>
            <a:r>
              <a:rPr lang="cs-CZ" sz="1800" dirty="0">
                <a:solidFill>
                  <a:srgbClr val="FF0000"/>
                </a:solidFill>
              </a:rPr>
              <a:t>Konsolidace evidenčního stavu</a:t>
            </a:r>
            <a:br>
              <a:rPr lang="cs-CZ" sz="1800" dirty="0"/>
            </a:br>
            <a:r>
              <a:rPr lang="cs-CZ" sz="1200" dirty="0"/>
              <a:t>Podmínka postupu: do fáze F4 lze zařadit pouze spisový materiál, u něhož bylo skartační řízení dokončeno nebo u něhož předávající původce doloží jeho zahájení a stav. Výstupem je doklad o provedených skartačních řízeních a záznam o konsolidaci.</a:t>
            </a:r>
          </a:p>
          <a:p>
            <a:pPr marL="903288" indent="-903288">
              <a:buNone/>
            </a:pPr>
            <a:r>
              <a:rPr lang="cs-CZ" sz="1800" dirty="0"/>
              <a:t>Fáze F3	Rozhodnutí o předání a ponechání</a:t>
            </a:r>
          </a:p>
          <a:p>
            <a:pPr marL="903288" indent="-903288">
              <a:buNone/>
            </a:pPr>
            <a:r>
              <a:rPr lang="cs-CZ" sz="1800" dirty="0"/>
              <a:t>Fáze F4	</a:t>
            </a:r>
            <a:r>
              <a:rPr lang="cs-CZ" sz="1800" dirty="0">
                <a:solidFill>
                  <a:srgbClr val="FF0000"/>
                </a:solidFill>
              </a:rPr>
              <a:t>Technická příprava</a:t>
            </a:r>
            <a:br>
              <a:rPr lang="cs-CZ" sz="1800" dirty="0"/>
            </a:br>
            <a:r>
              <a:rPr lang="cs-CZ" sz="1200" dirty="0"/>
              <a:t>Podmínka postupu: fázi F5 lze zahájit teprve po úspěšném vyhodnocení zkušebního datového balíčku. Výstupem jsou předávací seznamy, seznam zápůjček a připravené dávky.</a:t>
            </a:r>
          </a:p>
        </p:txBody>
      </p:sp>
      <p:sp>
        <p:nvSpPr>
          <p:cNvPr id="3" name="Zástupný obsah 4">
            <a:extLst>
              <a:ext uri="{FF2B5EF4-FFF2-40B4-BE49-F238E27FC236}">
                <a16:creationId xmlns:a16="http://schemas.microsoft.com/office/drawing/2014/main" id="{3AB86DE3-C85C-E708-530B-60209EB0808C}"/>
              </a:ext>
            </a:extLst>
          </p:cNvPr>
          <p:cNvSpPr txBox="1">
            <a:spLocks/>
          </p:cNvSpPr>
          <p:nvPr/>
        </p:nvSpPr>
        <p:spPr>
          <a:xfrm>
            <a:off x="6506308" y="2159999"/>
            <a:ext cx="4443046" cy="3946919"/>
          </a:xfrm>
          <a:prstGeom prst="rect">
            <a:avLst/>
          </a:prstGeom>
        </p:spPr>
        <p:txBody>
          <a:bodyPr vert="horz" lIns="0" tIns="0" rIns="0" bIns="0" numCol="1" spcCol="360000" rtlCol="0">
            <a:noAutofit/>
          </a:bodyPr>
          <a:lstStyle>
            <a:lvl1pPr marL="504000" indent="-50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36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2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3288" indent="-903288">
              <a:buFont typeface="Wingdings" pitchFamily="2" charset="2"/>
              <a:buNone/>
            </a:pPr>
            <a:r>
              <a:rPr lang="cs-CZ" sz="1800" dirty="0"/>
              <a:t>Fáze F5	Předání</a:t>
            </a:r>
          </a:p>
          <a:p>
            <a:pPr marL="903288" indent="-903288">
              <a:buFont typeface="Wingdings" pitchFamily="2" charset="2"/>
              <a:buNone/>
            </a:pPr>
            <a:r>
              <a:rPr lang="cs-CZ" sz="1800" dirty="0"/>
              <a:t>Fáze F6	Převzetí</a:t>
            </a:r>
          </a:p>
          <a:p>
            <a:pPr marL="903288" indent="-903288">
              <a:buFont typeface="Wingdings" pitchFamily="2" charset="2"/>
              <a:buNone/>
            </a:pPr>
            <a:r>
              <a:rPr lang="cs-CZ" sz="1800" dirty="0"/>
              <a:t>Fáze F7	Kontrola úplnosti a potvrzení</a:t>
            </a:r>
            <a:br>
              <a:rPr lang="cs-CZ" sz="1800" dirty="0"/>
            </a:br>
            <a:r>
              <a:rPr lang="cs-CZ" sz="1200" dirty="0"/>
              <a:t>Podmínka postupu: předávající původce dokončí přenos ve zdrojovém eSSL, tedy zničení přenesených entit se zachováním hlavičkových metadat, teprve po doručení bezvadného potvrzení. Výstupem je potvrzení se soupisem vad.</a:t>
            </a:r>
          </a:p>
          <a:p>
            <a:pPr marL="903288" indent="-903288">
              <a:buFont typeface="Wingdings" pitchFamily="2" charset="2"/>
              <a:buNone/>
            </a:pPr>
            <a:r>
              <a:rPr lang="cs-CZ" sz="1800" dirty="0"/>
              <a:t>Fáze F8	Dořešení vad</a:t>
            </a:r>
          </a:p>
        </p:txBody>
      </p:sp>
    </p:spTree>
    <p:extLst>
      <p:ext uri="{BB962C8B-B14F-4D97-AF65-F5344CB8AC3E}">
        <p14:creationId xmlns:p14="http://schemas.microsoft.com/office/powerpoint/2010/main" val="125508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8973F-DF38-AF05-5BD9-13642285E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7A4595-F793-8B57-A493-F927753721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b="1" dirty="0">
                <a:solidFill>
                  <a:srgbClr val="D70C0F"/>
                </a:solidFill>
              </a:rPr>
              <a:t>Inventura stavu </a:t>
            </a:r>
            <a:r>
              <a:rPr lang="cs-CZ" dirty="0"/>
              <a:t>spisové služby stavebního úřadu (obec, podzim 2026)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Zpracování </a:t>
            </a:r>
            <a:r>
              <a:rPr lang="cs-CZ" b="1" dirty="0">
                <a:solidFill>
                  <a:srgbClr val="D70C0F"/>
                </a:solidFill>
              </a:rPr>
              <a:t>draftu Plánu </a:t>
            </a:r>
            <a:r>
              <a:rPr lang="cs-CZ" dirty="0"/>
              <a:t>provádění spisové rozluky stavebního úřadu XY (obec, podzim 2026)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Projednání Plánu provádění spisové rozluky s příslušným archivem (obec)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Zahájení komunikace o přípravě a provádění Plánu (obec/ÚRÚ, jaro 2027)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>
                <a:solidFill>
                  <a:srgbClr val="D70C0F"/>
                </a:solidFill>
              </a:rPr>
              <a:t>Technická příprava spisové rozluky </a:t>
            </a:r>
            <a:r>
              <a:rPr lang="cs-CZ" dirty="0"/>
              <a:t>(obec/ÚRÚ, léto/podzim 2027)</a:t>
            </a:r>
            <a:endParaRPr lang="cs-CZ" b="1" dirty="0">
              <a:solidFill>
                <a:srgbClr val="D70C0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b="1" dirty="0">
                <a:solidFill>
                  <a:srgbClr val="D70C0F"/>
                </a:solidFill>
              </a:rPr>
              <a:t>Realizace spisové rozluky </a:t>
            </a:r>
            <a:r>
              <a:rPr lang="cs-CZ" dirty="0"/>
              <a:t>(obec/ÚRÚ, zima 2027/2028 …)</a:t>
            </a:r>
          </a:p>
          <a:p>
            <a:pPr marL="514350" indent="-514350">
              <a:buFont typeface="+mj-lt"/>
              <a:buAutoNum type="arabicPeriod"/>
            </a:pPr>
            <a:endParaRPr lang="cs-CZ" sz="160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26C9B92-F15A-9AFF-03A5-1F209D60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Spisová rozluka – postup přípravy</a:t>
            </a:r>
          </a:p>
        </p:txBody>
      </p:sp>
    </p:spTree>
    <p:extLst>
      <p:ext uri="{BB962C8B-B14F-4D97-AF65-F5344CB8AC3E}">
        <p14:creationId xmlns:p14="http://schemas.microsoft.com/office/powerpoint/2010/main" val="390894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06E329C-4587-502B-B50D-A1E73091A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</a:t>
            </a:r>
            <a:r>
              <a:rPr lang="en-US" dirty="0" err="1"/>
              <a:t>i</a:t>
            </a:r>
            <a:r>
              <a:rPr lang="cs-CZ" dirty="0"/>
              <a:t> za pozornost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3284BE13-E1B8-06AF-9C93-CF9C8262EC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Mgr. Tomáš Bezouška</a:t>
            </a:r>
          </a:p>
          <a:p>
            <a:r>
              <a:rPr lang="en-US" dirty="0"/>
              <a:t>t</a:t>
            </a:r>
            <a:r>
              <a:rPr lang="cs-CZ" dirty="0" err="1"/>
              <a:t>omas.bezouska</a:t>
            </a:r>
            <a:r>
              <a:rPr lang="en-US" dirty="0"/>
              <a:t>@mmr.gov.cz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4626386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5"/>
          </a:buClr>
          <a:buSzPct val="90000"/>
          <a:buFont typeface="Wingdings" pitchFamily="2" charset="2"/>
          <a:buChar char="§"/>
          <a:defRPr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1"/>
          </a:buClr>
          <a:buSzPct val="90000"/>
          <a:buFont typeface="Wingdings" pitchFamily="2" charset="2"/>
          <a:buChar char="§"/>
          <a:defRPr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6647A7B1059E46BB9C54C16268E012" ma:contentTypeVersion="0" ma:contentTypeDescription="Vytvoří nový dokument" ma:contentTypeScope="" ma:versionID="4567abaab072d7c09de719f0d27fe90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de276f2cdb003670c11434702f1820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963A3C-F270-41B8-AD71-EEF13E8D01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19C120-5274-443A-93A6-139E5591E124}">
  <ds:schemaRefs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978</TotalTime>
  <Words>651</Words>
  <Application>Microsoft Office PowerPoint</Application>
  <PresentationFormat>Širokoúhlá obrazovka</PresentationFormat>
  <Paragraphs>59</Paragraphs>
  <Slides>8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Wingdings</vt:lpstr>
      <vt:lpstr>JVS PPT Dark</vt:lpstr>
      <vt:lpstr>JVS PPS Light</vt:lpstr>
      <vt:lpstr> Metodika spisové rozluky – shrnutí </vt:lpstr>
      <vt:lpstr>Spisová rozluka (§ 68a ArchZ)</vt:lpstr>
      <vt:lpstr>Zásady provádění spisové rozluky</vt:lpstr>
      <vt:lpstr>Spisová rozluka – rozsah spisového materiálu</vt:lpstr>
      <vt:lpstr>Spisová rozluka – praktické dopady</vt:lpstr>
      <vt:lpstr>Fáze spisové rozluky</vt:lpstr>
      <vt:lpstr>Spisová rozluka – postup přípravy</vt:lpstr>
      <vt:lpstr>Děkuji za pozornost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Karel Drašnar</dc:creator>
  <cp:keywords/>
  <dc:description/>
  <cp:lastModifiedBy>Kořínek Michal</cp:lastModifiedBy>
  <cp:revision>63</cp:revision>
  <cp:lastPrinted>2025-10-24T08:31:40Z</cp:lastPrinted>
  <dcterms:created xsi:type="dcterms:W3CDTF">2025-01-29T13:36:29Z</dcterms:created>
  <dcterms:modified xsi:type="dcterms:W3CDTF">2026-10-15T11:58:06Z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0x010100306647A7B1059E46BB9C54C16268E012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Order">
    <vt:r8>4900</vt:r8>
  </property>
</Properties>
</file>